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78" r:id="rId4"/>
    <p:sldId id="266" r:id="rId5"/>
    <p:sldId id="269" r:id="rId6"/>
    <p:sldId id="283" r:id="rId7"/>
    <p:sldId id="274" r:id="rId8"/>
    <p:sldId id="301" r:id="rId9"/>
    <p:sldId id="270" r:id="rId10"/>
    <p:sldId id="267" r:id="rId11"/>
    <p:sldId id="299" r:id="rId12"/>
    <p:sldId id="281" r:id="rId13"/>
    <p:sldId id="292" r:id="rId14"/>
    <p:sldId id="295" r:id="rId15"/>
    <p:sldId id="282" r:id="rId16"/>
    <p:sldId id="288" r:id="rId17"/>
    <p:sldId id="289" r:id="rId18"/>
    <p:sldId id="297" r:id="rId19"/>
    <p:sldId id="298" r:id="rId20"/>
    <p:sldId id="300" r:id="rId21"/>
    <p:sldId id="260" r:id="rId22"/>
    <p:sldId id="272" r:id="rId23"/>
    <p:sldId id="277" r:id="rId24"/>
    <p:sldId id="27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18c618bbb3ae64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3D8C"/>
    <a:srgbClr val="EB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4" autoAdjust="0"/>
    <p:restoredTop sz="69975" autoAdjust="0"/>
  </p:normalViewPr>
  <p:slideViewPr>
    <p:cSldViewPr snapToGrid="0">
      <p:cViewPr varScale="1">
        <p:scale>
          <a:sx n="114" d="100"/>
          <a:sy n="114" d="100"/>
        </p:scale>
        <p:origin x="1848" y="1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44AB4-9E28-47E8-B31E-FDB6905FA28A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CF499-778B-4835-BEED-3FA2A401B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특화프로젝트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다이노리의</a:t>
            </a:r>
            <a:r>
              <a:rPr lang="ko-KR" altLang="en-US" dirty="0" smtClean="0"/>
              <a:t> 발표를 맡은 전의수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발표를 시작하도록 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37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저희들이 사용한 이미지 </a:t>
            </a:r>
            <a:r>
              <a:rPr lang="ko-KR" altLang="en-US" dirty="0" err="1" smtClean="0"/>
              <a:t>캡셔닝</a:t>
            </a:r>
            <a:r>
              <a:rPr lang="ko-KR" altLang="en-US" dirty="0" smtClean="0"/>
              <a:t> 기술입니다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Show,</a:t>
            </a:r>
            <a:r>
              <a:rPr lang="en-US" altLang="ko-KR" baseline="0" dirty="0" smtClean="0"/>
              <a:t> attend, Tell </a:t>
            </a:r>
            <a:r>
              <a:rPr lang="ko-KR" altLang="en-US" baseline="0" dirty="0" smtClean="0"/>
              <a:t>모델을 활용한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가 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보시는 것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해당 이미지에 대한 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문장의 </a:t>
            </a:r>
            <a:r>
              <a:rPr lang="ko-KR" altLang="en-US" dirty="0" err="1" smtClean="0"/>
              <a:t>캡셔닝</a:t>
            </a:r>
            <a:r>
              <a:rPr lang="ko-KR" altLang="en-US" dirty="0" smtClean="0"/>
              <a:t> 결과를 출력하게</a:t>
            </a:r>
            <a:r>
              <a:rPr lang="ko-KR" altLang="en-US" baseline="0" dirty="0" smtClean="0"/>
              <a:t>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69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Tacotron2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모델을 활용한 </a:t>
            </a:r>
            <a:r>
              <a:rPr lang="en-US" altLang="ko-KR" baseline="0" dirty="0" smtClean="0"/>
              <a:t>Text to Speech </a:t>
            </a:r>
            <a:r>
              <a:rPr lang="ko-KR" altLang="en-US" baseline="0" dirty="0" smtClean="0"/>
              <a:t>기능입니다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아직은 학습중이지만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현재까지 진행된 결과물을 들려드리도록 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----</a:t>
            </a:r>
            <a:r>
              <a:rPr lang="ko-KR" altLang="en-US" baseline="0" dirty="0" err="1" smtClean="0"/>
              <a:t>아래꺼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들으신 것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아이들이 작성한 문장을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가 발음하여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아이들의 발음 학습에 도움을 줄 수 있게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방금 소개해드린 </a:t>
            </a:r>
            <a:r>
              <a:rPr lang="en-US" altLang="ko-KR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Image Captioning</a:t>
            </a:r>
            <a:r>
              <a:rPr lang="ko-KR" altLang="en-US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과 </a:t>
            </a:r>
            <a:r>
              <a:rPr lang="en-US" altLang="ko-KR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TTS</a:t>
            </a:r>
            <a:r>
              <a:rPr lang="ko-KR" altLang="en-US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을 활용한 일기쓰기 페이지 입니다</a:t>
            </a:r>
            <a:r>
              <a:rPr lang="en-US" altLang="ko-KR" sz="1200" baseline="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</a:t>
            </a:r>
          </a:p>
          <a:p>
            <a:endParaRPr lang="en-US" altLang="ko-KR" sz="1200" baseline="0" dirty="0" smtClean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r>
              <a:rPr lang="ko-KR" altLang="en-US" dirty="0" smtClean="0"/>
              <a:t>아이들은 본인 일상의 사진을 업로드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사진 토대로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이미지 </a:t>
            </a:r>
            <a:r>
              <a:rPr lang="ko-KR" altLang="en-US" dirty="0" err="1" smtClean="0"/>
              <a:t>캡셔닝을</a:t>
            </a:r>
            <a:r>
              <a:rPr lang="ko-KR" altLang="en-US" dirty="0" smtClean="0"/>
              <a:t> 하여</a:t>
            </a:r>
            <a:r>
              <a:rPr lang="ko-KR" altLang="en-US" baseline="0" dirty="0" smtClean="0"/>
              <a:t> 사진에 맞는 단어를 추천하게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영어 단어들의 발음 또한 </a:t>
            </a:r>
            <a:r>
              <a:rPr lang="en-US" altLang="ko-KR" baseline="0" dirty="0" smtClean="0"/>
              <a:t>AI TTS </a:t>
            </a:r>
            <a:r>
              <a:rPr lang="ko-KR" altLang="en-US" baseline="0" dirty="0" smtClean="0"/>
              <a:t>모델을 활용하여 표현해줍니다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모르는 단어나 추가하고 싶은 단어가 있으면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단어장에 추가하기 버튼을 눌러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나의 단어장에 단어를 추가할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이런 일상과 관련된 이미지와 그에 맞는 영어 단어로 학습한다면 아이들의 흥미를 유발하고</a:t>
            </a:r>
            <a:r>
              <a:rPr lang="en-US" altLang="ko-KR" baseline="0" dirty="0" smtClean="0"/>
              <a:t>,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영어 학습 효과가 증대될 것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907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문법 체크 기능입니다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아이들이 사진 일기를 작성하였을 때 문법이나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스펠링에 오류가 발생 한다면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가 이를 확인하고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교정해주어 아이들의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올바른 문장 구조 학습에 도움이 될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56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기능이 완성된다면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발음평가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Speaking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학습까지 범위를 확장할 계획입니다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먼저 대한민국 토종 한국인 </a:t>
            </a:r>
            <a:r>
              <a:rPr lang="ko-KR" altLang="en-US" dirty="0" err="1" smtClean="0"/>
              <a:t>유진우씨의</a:t>
            </a:r>
            <a:r>
              <a:rPr lang="ko-KR" altLang="en-US" baseline="0" dirty="0" smtClean="0"/>
              <a:t> 발음 평가를 </a:t>
            </a:r>
            <a:r>
              <a:rPr lang="ko-KR" altLang="en-US" baseline="0" dirty="0" err="1" smtClean="0"/>
              <a:t>들어보시겠습니다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-------------------- </a:t>
            </a:r>
            <a:r>
              <a:rPr lang="ko-KR" altLang="en-US" dirty="0" smtClean="0"/>
              <a:t>들려주기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66.916</a:t>
            </a:r>
            <a:r>
              <a:rPr lang="ko-KR" altLang="en-US" dirty="0" smtClean="0"/>
              <a:t>점으로 나왔는데요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역시 </a:t>
            </a:r>
            <a:r>
              <a:rPr lang="ko-KR" altLang="en-US" dirty="0" err="1" smtClean="0"/>
              <a:t>진우씨의</a:t>
            </a:r>
            <a:r>
              <a:rPr lang="ko-KR" altLang="en-US" dirty="0" smtClean="0"/>
              <a:t> 국적은 거짓말하지 않는 것 같습니다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아이들이 일기를 작성하고 해당 일기를 읽게 되면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가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점수를 반환해주어 발음 교정 또한 진행할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40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단어장 기능입니다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본인이 저장했던 단어들은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알파뱃</a:t>
            </a:r>
            <a:r>
              <a:rPr lang="ko-KR" altLang="en-US" baseline="0" dirty="0" smtClean="0"/>
              <a:t> 순으로 정렬되어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알파뱃을</a:t>
            </a:r>
            <a:r>
              <a:rPr lang="ko-KR" altLang="en-US" baseline="0" dirty="0" smtClean="0"/>
              <a:t> 누르면 해당하는 단어들이 나열됩니다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단어를 누르면 뜻과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본인이 작성했던 문장이 나와 단어를 학습할 수 있도록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기획하였습니다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아이들은 해당 문장을 </a:t>
            </a:r>
            <a:r>
              <a:rPr lang="en-US" altLang="ko-KR" baseline="0" dirty="0" smtClean="0"/>
              <a:t>TTS </a:t>
            </a:r>
            <a:r>
              <a:rPr lang="ko-KR" altLang="en-US" baseline="0" dirty="0" smtClean="0"/>
              <a:t>모델을 활용하여 발음을 들을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8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일기장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타임라인 식으로 나열하여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아이들이나 선생님들이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월별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일별로 아이들이 작성한 일기들에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쉽게 접근할 수 있도록 </a:t>
            </a:r>
            <a:r>
              <a:rPr lang="en-US" altLang="ko-KR" dirty="0" smtClean="0"/>
              <a:t>UI</a:t>
            </a:r>
            <a:r>
              <a:rPr lang="en-US" altLang="ko-KR" baseline="0" dirty="0" smtClean="0"/>
              <a:t> / UX</a:t>
            </a:r>
            <a:r>
              <a:rPr lang="ko-KR" altLang="en-US" baseline="0" dirty="0" smtClean="0"/>
              <a:t>를 설계하였습니다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54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관리자 페이지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부모나 선생님들은 계정을 만들었을 때 등록한 핀 번호를 입력하여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아이들의 일기를 조회 하고 도장을 찍어줄 수 있으며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통계를 제공함으로써 아이들이 월별로 얼마나 일기를 썼는지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사용한 단어는 몇 개인지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단어장에 추가한 단어는 몇 개인지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통계자료를 보여줌으로써 아이의 학습을 </a:t>
            </a:r>
            <a:r>
              <a:rPr lang="ko-KR" altLang="en-US" baseline="0" dirty="0" smtClean="0"/>
              <a:t>쉽게 관리할 수 있도록 제작하였습니다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72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유저는 부모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부모와 연결된 아이로 구성되어있고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아이는 각 일기장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 테이블을 통해 일기 작성과 단어 등록을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1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기술 스택입니다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아이들 학습용 앱이기 때문에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프론트는 </a:t>
            </a:r>
            <a:r>
              <a:rPr lang="ko-KR" altLang="en-US" dirty="0" err="1" smtClean="0"/>
              <a:t>리엑트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네이티브와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리덕스를</a:t>
            </a:r>
            <a:r>
              <a:rPr lang="ko-KR" altLang="en-US" dirty="0" smtClean="0"/>
              <a:t> 활용하여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태블릿 기반 안드로이드 어플리케이션 제작을 목표로 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백엔드는</a:t>
            </a:r>
            <a:r>
              <a:rPr lang="ko-KR" altLang="en-US" dirty="0" smtClean="0"/>
              <a:t> 장고를 기반으로 </a:t>
            </a:r>
            <a:r>
              <a:rPr lang="ko-KR" altLang="en-US" dirty="0" err="1" smtClean="0"/>
              <a:t>파이토치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Uwsgi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마리아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활용하고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상태관리로</a:t>
            </a:r>
            <a:r>
              <a:rPr lang="ko-KR" altLang="en-US" baseline="0" dirty="0" smtClean="0"/>
              <a:t> 깃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젠킨스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지라를 활용하고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56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발표 순서 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순서대로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프로젝트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주요기능 및 기술 스택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향후 일정 및 팀원 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Q &amp; A </a:t>
            </a:r>
            <a:r>
              <a:rPr lang="ko-KR" altLang="en-US" dirty="0" smtClean="0"/>
              <a:t>순으로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182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향후 일정 및 팀</a:t>
            </a:r>
            <a:r>
              <a:rPr lang="ko-KR" altLang="en-US" baseline="0" dirty="0" smtClean="0"/>
              <a:t>원 소개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92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Sub 3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주차에는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저희들의 주요 기능인 영어 일기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회원관리를 완료하고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학습을 완료할 예정입니다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주차에는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계정 설정 및 통계 기능을 완료하고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QA</a:t>
            </a:r>
            <a:r>
              <a:rPr lang="ko-KR" altLang="en-US" baseline="0" dirty="0" smtClean="0"/>
              <a:t>단계를 거쳐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 배포를 할 예정입니다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주차에는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UCC </a:t>
            </a:r>
            <a:r>
              <a:rPr lang="ko-KR" altLang="en-US" dirty="0" smtClean="0"/>
              <a:t>제작 및 최종점검을 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플레이스토에어 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최종발표를 할 예정입니다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45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저희 팀원들과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역할 들을 소개하도록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팀장인 </a:t>
            </a:r>
            <a:r>
              <a:rPr lang="ko-KR" altLang="en-US" dirty="0" err="1" smtClean="0"/>
              <a:t>명도균</a:t>
            </a:r>
            <a:r>
              <a:rPr lang="ko-KR" altLang="en-US" dirty="0" smtClean="0"/>
              <a:t> 교육생을 기반으로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프론트 </a:t>
            </a:r>
            <a:r>
              <a:rPr lang="ko-KR" altLang="en-US" dirty="0" err="1" smtClean="0"/>
              <a:t>유진우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윤지해</a:t>
            </a:r>
            <a:r>
              <a:rPr lang="ko-KR" altLang="en-US" dirty="0" smtClean="0"/>
              <a:t> 신민호 교육생이 맡아줬습니다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는 제가 맡았고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ko-KR" altLang="en-US" baseline="0" dirty="0" err="1" smtClean="0"/>
              <a:t>로직은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장수민</a:t>
            </a:r>
            <a:r>
              <a:rPr lang="ko-KR" altLang="en-US" dirty="0" smtClean="0"/>
              <a:t> 교육생이 맡았습니다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70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</a:t>
            </a:r>
            <a:r>
              <a:rPr lang="ko-KR" altLang="en-US" dirty="0" err="1" smtClean="0"/>
              <a:t>다이노리의</a:t>
            </a:r>
            <a:r>
              <a:rPr lang="ko-KR" altLang="en-US" dirty="0" smtClean="0"/>
              <a:t> 발표를 마치도록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3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프로젝트 소개입니다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163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외국어를 배울 </a:t>
            </a:r>
            <a:r>
              <a:rPr lang="ko-KR" altLang="en-US" dirty="0" err="1" smtClean="0"/>
              <a:t>떄</a:t>
            </a:r>
            <a:r>
              <a:rPr lang="ko-KR" altLang="en-US" dirty="0" smtClean="0"/>
              <a:t> 가장</a:t>
            </a:r>
            <a:r>
              <a:rPr lang="ko-KR" altLang="en-US" baseline="0" dirty="0" smtClean="0"/>
              <a:t> 중요한 것은 무엇이라고 생각하시나요</a:t>
            </a:r>
            <a:r>
              <a:rPr lang="en-US" altLang="ko-KR" baseline="0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그것은 바로 </a:t>
            </a:r>
            <a:r>
              <a:rPr lang="ko-KR" altLang="en-US" dirty="0" err="1" smtClean="0"/>
              <a:t>어휘라고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그렇다면 우리가 가장 중요하다고 생각하는 영어 또한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처음 배울 때 어휘를 익히는 것이 가장 중요할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그러면 대한민국이 영어를 접하는 나이는 </a:t>
            </a:r>
            <a:r>
              <a:rPr lang="ko-KR" altLang="en-US" dirty="0" err="1" smtClean="0"/>
              <a:t>몇세일까요</a:t>
            </a:r>
            <a:r>
              <a:rPr lang="en-US" altLang="ko-KR" dirty="0" smtClean="0"/>
              <a:t>??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습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저는 기억을 되짚어 보면 초등학교 </a:t>
            </a:r>
            <a:r>
              <a:rPr lang="en-US" altLang="ko-KR" dirty="0" smtClean="0"/>
              <a:t>3</a:t>
            </a:r>
            <a:r>
              <a:rPr lang="ko-KR" altLang="en-US" dirty="0" smtClean="0"/>
              <a:t>학년 때 처음으로 영어를 배웠던 기억이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아마 여러분들도 저랑 비슷한 분들이 많으실 겁니다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99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놀랍게도 이 기사의 제목처럼 요즘은 아이들이 영어를 처음 배우는 나이가 평균적으로 </a:t>
            </a:r>
            <a:r>
              <a:rPr lang="en-US" altLang="ko-KR" dirty="0" smtClean="0"/>
              <a:t>4.8</a:t>
            </a:r>
            <a:r>
              <a:rPr lang="ko-KR" altLang="en-US" dirty="0" smtClean="0"/>
              <a:t>세 라고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때문에 유아기의 영어교육이 어휘에 집중되어 있는 것이 이러한 이유일 것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현재 유아기 영어 교육은 사진과 같이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이미지가 있는 어휘 학습용 카드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단어를 반복적으로 보게</a:t>
            </a:r>
            <a:r>
              <a:rPr lang="ko-KR" altLang="en-US" baseline="0" dirty="0" smtClean="0"/>
              <a:t> 하는 방식으로 이루어져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이와 같은 방식은 </a:t>
            </a:r>
            <a:r>
              <a:rPr lang="ko-KR" altLang="en-US" dirty="0" smtClean="0"/>
              <a:t>단어를 학습 하는 데는 용이 하겠지만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눌러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아이들은 금방 실증이 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영어를 소통 수단이 아닌 학습과목으로 인식하게 되어버립니다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그럼 어떻게 하면 아이들이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영어를 학습 과목이 아닌 소통의 수단으로 배울 수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122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유아기 영어 교육에 관련된 논문에 따르면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이상적인 유아기 영어교육의 방법은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일상성과 이미지를 활용하는 것이라고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단어를 단순 암기하는 방식이 아니라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본인의 이야기를 통해 자연스럽게 어휘 학습이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이미지에 경우 </a:t>
            </a:r>
            <a:r>
              <a:rPr lang="ko-KR" altLang="en-US" baseline="0" dirty="0" err="1" smtClean="0"/>
              <a:t>흥미유발</a:t>
            </a:r>
            <a:r>
              <a:rPr lang="ko-KR" altLang="en-US" baseline="0" dirty="0" smtClean="0"/>
              <a:t> 및 장기기억에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도움이 되기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따라서 저희 팀은 일상성과 이미지</a:t>
            </a:r>
            <a:endParaRPr lang="en-US" altLang="ko-KR" dirty="0" smtClean="0"/>
          </a:p>
          <a:p>
            <a:r>
              <a:rPr lang="ko-KR" altLang="en-US" dirty="0" smtClean="0"/>
              <a:t>이 두 요소와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를 결합하여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903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</a:t>
            </a:r>
            <a:r>
              <a:rPr lang="ko-KR" altLang="en-US" baseline="0" dirty="0" smtClean="0"/>
              <a:t> 일기를 통한 영어 학습 앱 서비스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-------</a:t>
            </a:r>
            <a:r>
              <a:rPr lang="en-US" altLang="ko-KR" baseline="0" dirty="0" smtClean="0">
                <a:sym typeface="Wingdings" panose="05000000000000000000" pitchFamily="2" charset="2"/>
              </a:rPr>
              <a:t>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다이노리를</a:t>
            </a:r>
            <a:r>
              <a:rPr lang="ko-KR" altLang="en-US" baseline="0" dirty="0" smtClean="0"/>
              <a:t> 기획하게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700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다이노리의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주요 기능을 소개해 드리도록 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CF499-778B-4835-BEED-3FA2A401B5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8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10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8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19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3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60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21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07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064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55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06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1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42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54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96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C48F3-A91C-48F6-B590-FB472E4DF21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BDD6F-2E9E-4DB1-A530-8B6B4CE80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96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4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76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1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6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7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1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285A73-11CE-4044-AEF4-3BAEE89527A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4E5E69-DB32-4E75-9936-9C25B979A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83400"/>
            <a:chOff x="0" y="0"/>
            <a:chExt cx="12192000" cy="6883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2" b="9551"/>
            <a:stretch/>
          </p:blipFill>
          <p:spPr>
            <a:xfrm>
              <a:off x="0" y="0"/>
              <a:ext cx="12192000" cy="6883400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0" y="0"/>
              <a:ext cx="12192000" cy="6883400"/>
              <a:chOff x="914400" y="578757"/>
              <a:chExt cx="12192000" cy="685800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914400" y="578757"/>
                <a:ext cx="12192000" cy="6858000"/>
              </a:xfrm>
              <a:prstGeom prst="rect">
                <a:avLst/>
              </a:prstGeom>
              <a:solidFill>
                <a:schemeClr val="bg1">
                  <a:alpha val="3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1427518" y="1033438"/>
                <a:ext cx="11193107" cy="5957912"/>
              </a:xfrm>
              <a:prstGeom prst="roundRect">
                <a:avLst>
                  <a:gd name="adj" fmla="val 3790"/>
                </a:avLst>
              </a:prstGeom>
              <a:solidFill>
                <a:schemeClr val="bg1"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297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86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.wav"/><Relationship Id="rId7" Type="http://schemas.openxmlformats.org/officeDocument/2006/relationships/image" Target="../media/image3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5.png"/><Relationship Id="rId4" Type="http://schemas.openxmlformats.org/officeDocument/2006/relationships/audio" Target="../media/media2.wav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52.png"/><Relationship Id="rId3" Type="http://schemas.microsoft.com/office/2007/relationships/media" Target="../media/media4.m4a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11" Type="http://schemas.openxmlformats.org/officeDocument/2006/relationships/image" Target="../media/image44.png"/><Relationship Id="rId5" Type="http://schemas.microsoft.com/office/2007/relationships/media" Target="../media/media5.m4a"/><Relationship Id="rId10" Type="http://schemas.openxmlformats.org/officeDocument/2006/relationships/image" Target="../media/image50.png"/><Relationship Id="rId4" Type="http://schemas.openxmlformats.org/officeDocument/2006/relationships/audio" Target="../media/media4.m4a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9.png"/><Relationship Id="rId10" Type="http://schemas.openxmlformats.org/officeDocument/2006/relationships/image" Target="../media/image81.png"/><Relationship Id="rId4" Type="http://schemas.microsoft.com/office/2007/relationships/hdphoto" Target="../media/hdphoto3.wdp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9.jpe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7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293" r="19676" b="7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5" y="2423957"/>
            <a:ext cx="1322268" cy="1514533"/>
          </a:xfrm>
          <a:prstGeom prst="rect">
            <a:avLst/>
          </a:prstGeom>
        </p:spPr>
      </p:pic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567249" y="4448142"/>
            <a:ext cx="9230328" cy="8985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B105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597" y="2408624"/>
            <a:ext cx="1322268" cy="15145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07" y="2593079"/>
            <a:ext cx="865780" cy="11813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21" y="2588024"/>
            <a:ext cx="314553" cy="1186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56" y="2567634"/>
            <a:ext cx="878928" cy="11965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22" y="2579266"/>
            <a:ext cx="914328" cy="11732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032" y="2557387"/>
            <a:ext cx="810151" cy="11692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31" y="2588024"/>
            <a:ext cx="873871" cy="1168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52" y="453312"/>
            <a:ext cx="2496725" cy="1430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393" y="5615967"/>
            <a:ext cx="1713888" cy="10863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6" y="4994489"/>
            <a:ext cx="1334720" cy="18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88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7388" y="614981"/>
            <a:ext cx="49725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IC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569" y="1778966"/>
            <a:ext cx="3249863" cy="2927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92" y="4967390"/>
            <a:ext cx="5029849" cy="10097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874" y="1700413"/>
            <a:ext cx="3138947" cy="30842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203" y="5005495"/>
            <a:ext cx="4410691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58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8221" y="614981"/>
            <a:ext cx="71558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TTS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175" y="2508035"/>
            <a:ext cx="6617131" cy="429684"/>
          </a:xfrm>
          <a:prstGeom prst="rect">
            <a:avLst/>
          </a:prstGeom>
        </p:spPr>
      </p:pic>
      <p:pic>
        <p:nvPicPr>
          <p:cNvPr id="9" name="outpu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14" y="2081218"/>
            <a:ext cx="1208561" cy="12833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3263" y="4131210"/>
            <a:ext cx="9366342" cy="323423"/>
          </a:xfrm>
          <a:prstGeom prst="rect">
            <a:avLst/>
          </a:prstGeom>
        </p:spPr>
      </p:pic>
      <p:pic>
        <p:nvPicPr>
          <p:cNvPr id="13" name="outpu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78" y="3640822"/>
            <a:ext cx="1228224" cy="13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6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425" y="614981"/>
            <a:ext cx="152317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 쓰기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21" y="1848992"/>
            <a:ext cx="5405541" cy="3378462"/>
          </a:xfrm>
          <a:prstGeom prst="rect">
            <a:avLst/>
          </a:prstGeom>
        </p:spPr>
      </p:pic>
      <p:sp>
        <p:nvSpPr>
          <p:cNvPr id="1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008125" y="2307241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Image Captioning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 추천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70" y="2343224"/>
            <a:ext cx="367074" cy="420448"/>
          </a:xfrm>
          <a:prstGeom prst="rect">
            <a:avLst/>
          </a:prstGeom>
        </p:spPr>
      </p:pic>
      <p:sp>
        <p:nvSpPr>
          <p:cNvPr id="1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008125" y="3260159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TTS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를 활용한 발음 확인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70" y="3296142"/>
            <a:ext cx="367074" cy="420448"/>
          </a:xfrm>
          <a:prstGeom prst="rect">
            <a:avLst/>
          </a:prstGeom>
        </p:spPr>
      </p:pic>
      <p:sp>
        <p:nvSpPr>
          <p:cNvPr id="21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008125" y="4199429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에 추가 기능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70" y="4235412"/>
            <a:ext cx="367074" cy="420448"/>
          </a:xfrm>
          <a:prstGeom prst="rect">
            <a:avLst/>
          </a:prstGeom>
        </p:spPr>
      </p:pic>
      <p:sp>
        <p:nvSpPr>
          <p:cNvPr id="2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25255" y="5527376"/>
            <a:ext cx="10195964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일상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과 관련된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이미지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로 학습   </a:t>
            </a:r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=&gt;  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아이들의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흥미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유발   </a:t>
            </a:r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=&gt;  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학습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효과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증대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2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4999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문법 체크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347990" y="2995064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Grammar and Spelling</a:t>
            </a:r>
            <a:r>
              <a:rPr 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확인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3031047"/>
            <a:ext cx="367074" cy="420448"/>
          </a:xfrm>
          <a:prstGeom prst="rect">
            <a:avLst/>
          </a:prstGeom>
        </p:spPr>
      </p:pic>
      <p:sp>
        <p:nvSpPr>
          <p:cNvPr id="1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347990" y="3916207"/>
            <a:ext cx="3937379" cy="4787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올바른 </a:t>
            </a:r>
            <a:r>
              <a:rPr lang="ko-KR" altLang="en-US" sz="2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문장 구조 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학습에 도움</a:t>
            </a:r>
            <a:endParaRPr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3952190"/>
            <a:ext cx="367074" cy="4204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697" y="872904"/>
            <a:ext cx="5997703" cy="1119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00" y="2344190"/>
            <a:ext cx="5145600" cy="3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2359" y="676535"/>
            <a:ext cx="116730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확장 기능</a:t>
            </a:r>
            <a:endParaRPr lang="ko-KR" altLang="en-US" sz="24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7597" y="3152212"/>
            <a:ext cx="9274410" cy="581440"/>
          </a:xfrm>
          <a:prstGeom prst="rect">
            <a:avLst/>
          </a:prstGeom>
        </p:spPr>
      </p:pic>
      <p:pic>
        <p:nvPicPr>
          <p:cNvPr id="16" name="test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80" y="2877336"/>
            <a:ext cx="1091818" cy="11593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2"/>
          <a:srcRect b="5997"/>
          <a:stretch/>
        </p:blipFill>
        <p:spPr>
          <a:xfrm>
            <a:off x="1843402" y="1992860"/>
            <a:ext cx="9274410" cy="5595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3"/>
          <a:srcRect b="4507"/>
          <a:stretch/>
        </p:blipFill>
        <p:spPr>
          <a:xfrm>
            <a:off x="1797597" y="4518035"/>
            <a:ext cx="9274410" cy="570252"/>
          </a:xfrm>
          <a:prstGeom prst="rect">
            <a:avLst/>
          </a:prstGeom>
        </p:spPr>
      </p:pic>
      <p:pic>
        <p:nvPicPr>
          <p:cNvPr id="19" name="mm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5" y="1666893"/>
            <a:ext cx="1091818" cy="1159352"/>
          </a:xfrm>
          <a:prstGeom prst="rect">
            <a:avLst/>
          </a:prstGeom>
        </p:spPr>
      </p:pic>
      <p:pic>
        <p:nvPicPr>
          <p:cNvPr id="20" name="mm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80" y="4287224"/>
            <a:ext cx="1091818" cy="11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99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69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10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7203" y="614981"/>
            <a:ext cx="111761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536" y="818447"/>
            <a:ext cx="4084916" cy="2551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985" y="3595722"/>
            <a:ext cx="4091102" cy="25517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569" y="3595723"/>
            <a:ext cx="4142692" cy="255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5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7204" y="614981"/>
            <a:ext cx="111761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일기장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17" y="1972956"/>
            <a:ext cx="5249199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11" y="1972956"/>
            <a:ext cx="513706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7204" y="614981"/>
            <a:ext cx="111761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관리자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286" y="3443262"/>
            <a:ext cx="4320000" cy="27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253" y="3443262"/>
            <a:ext cx="4559381" cy="27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318" y="544830"/>
            <a:ext cx="4317879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0711" y="614981"/>
            <a:ext cx="79060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ERD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5"/>
          <a:stretch/>
        </p:blipFill>
        <p:spPr>
          <a:xfrm>
            <a:off x="2255497" y="1309687"/>
            <a:ext cx="7835704" cy="48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96" y="12700"/>
            <a:ext cx="2272447" cy="1301843"/>
          </a:xfrm>
          <a:prstGeom prst="rect">
            <a:avLst/>
          </a:prstGeom>
        </p:spPr>
      </p:pic>
      <p:sp>
        <p:nvSpPr>
          <p:cNvPr id="11" name="물결 10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4424" y="614981"/>
            <a:ext cx="15231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기술 스택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77226" y="1774209"/>
            <a:ext cx="7342088" cy="3732380"/>
            <a:chOff x="2547975" y="2187372"/>
            <a:chExt cx="6327634" cy="3015236"/>
          </a:xfrm>
        </p:grpSpPr>
        <p:sp>
          <p:nvSpPr>
            <p:cNvPr id="3" name="육각형 2"/>
            <p:cNvSpPr/>
            <p:nvPr/>
          </p:nvSpPr>
          <p:spPr>
            <a:xfrm rot="5400000">
              <a:off x="2998754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육각형 53"/>
            <p:cNvSpPr/>
            <p:nvPr/>
          </p:nvSpPr>
          <p:spPr>
            <a:xfrm rot="5400000">
              <a:off x="4065554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육각형 54"/>
            <p:cNvSpPr/>
            <p:nvPr/>
          </p:nvSpPr>
          <p:spPr>
            <a:xfrm rot="5400000">
              <a:off x="3532154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육각형 55"/>
            <p:cNvSpPr/>
            <p:nvPr/>
          </p:nvSpPr>
          <p:spPr>
            <a:xfrm rot="5400000">
              <a:off x="3532154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육각형 57"/>
            <p:cNvSpPr/>
            <p:nvPr/>
          </p:nvSpPr>
          <p:spPr>
            <a:xfrm rot="5400000">
              <a:off x="4598954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육각형 58"/>
            <p:cNvSpPr/>
            <p:nvPr/>
          </p:nvSpPr>
          <p:spPr>
            <a:xfrm rot="5400000">
              <a:off x="4598954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육각형 61"/>
            <p:cNvSpPr/>
            <p:nvPr/>
          </p:nvSpPr>
          <p:spPr>
            <a:xfrm rot="5400000">
              <a:off x="6218889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육각형 62"/>
            <p:cNvSpPr/>
            <p:nvPr/>
          </p:nvSpPr>
          <p:spPr>
            <a:xfrm rot="5400000">
              <a:off x="7285689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육각형 63"/>
            <p:cNvSpPr/>
            <p:nvPr/>
          </p:nvSpPr>
          <p:spPr>
            <a:xfrm rot="5400000">
              <a:off x="6752289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육각형 64"/>
            <p:cNvSpPr/>
            <p:nvPr/>
          </p:nvSpPr>
          <p:spPr>
            <a:xfrm rot="5400000">
              <a:off x="6752289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육각형 65"/>
            <p:cNvSpPr/>
            <p:nvPr/>
          </p:nvSpPr>
          <p:spPr>
            <a:xfrm rot="5400000">
              <a:off x="5685489" y="414283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육각형 68"/>
            <p:cNvSpPr/>
            <p:nvPr/>
          </p:nvSpPr>
          <p:spPr>
            <a:xfrm rot="5400000">
              <a:off x="5685489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육각형 33"/>
            <p:cNvSpPr/>
            <p:nvPr/>
          </p:nvSpPr>
          <p:spPr>
            <a:xfrm rot="5400000">
              <a:off x="7820196" y="4147194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육각형 34"/>
            <p:cNvSpPr/>
            <p:nvPr/>
          </p:nvSpPr>
          <p:spPr>
            <a:xfrm rot="5400000">
              <a:off x="6764282" y="2283556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육각형 50"/>
            <p:cNvSpPr/>
            <p:nvPr/>
          </p:nvSpPr>
          <p:spPr>
            <a:xfrm rot="5400000">
              <a:off x="5149408" y="3213198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육각형 40"/>
            <p:cNvSpPr/>
            <p:nvPr/>
          </p:nvSpPr>
          <p:spPr>
            <a:xfrm rot="5400000">
              <a:off x="2478847" y="2256500"/>
              <a:ext cx="1124542" cy="986285"/>
            </a:xfrm>
            <a:prstGeom prst="hexagon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688701" y="2255691"/>
              <a:ext cx="6185614" cy="2869872"/>
              <a:chOff x="2688701" y="2255691"/>
              <a:chExt cx="6185614" cy="286987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5266" y="2255691"/>
                <a:ext cx="1042014" cy="1042014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6559" y="2375298"/>
                <a:ext cx="802800" cy="80280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484" y="3275388"/>
                <a:ext cx="861904" cy="861904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895" y="2285989"/>
                <a:ext cx="802800" cy="981419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420" y="2363488"/>
                <a:ext cx="826420" cy="826420"/>
              </a:xfrm>
              <a:prstGeom prst="rect">
                <a:avLst/>
              </a:prstGeom>
            </p:spPr>
          </p:pic>
          <p:pic>
            <p:nvPicPr>
              <p:cNvPr id="1026" name="Picture 2" descr="https://o.remove.bg/downloads/49ef8fae-7fa0-49fd-9d5f-4f73a025b55e/%EB%8B%A4%EC%9A%B4%EB%A1%9C%EB%93%9C__1_-removebg-preview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790" y="3195687"/>
                <a:ext cx="1021306" cy="1021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3541" y="4524793"/>
                <a:ext cx="897916" cy="222374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5359" y="4277759"/>
                <a:ext cx="859872" cy="716443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8425" y="4481940"/>
                <a:ext cx="880934" cy="308081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543" y="4146398"/>
                <a:ext cx="1080160" cy="979165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698" y="3317960"/>
                <a:ext cx="820521" cy="776760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8183" y="3159584"/>
                <a:ext cx="1093513" cy="1093513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616" y="4149131"/>
                <a:ext cx="973699" cy="973699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1606" y="3351114"/>
                <a:ext cx="856325" cy="710452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8701" y="2416434"/>
                <a:ext cx="704834" cy="7205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61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0" t="293" r="19676" b="772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9446" y="450044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2" y="1309687"/>
            <a:ext cx="633205" cy="72527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2" y="2626589"/>
            <a:ext cx="633205" cy="72527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3" y="3898842"/>
            <a:ext cx="633205" cy="72527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4" y="5156682"/>
            <a:ext cx="633205" cy="7252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41034" y="1379613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</a:t>
            </a:r>
            <a:r>
              <a:rPr lang="ko-KR" altLang="en-US" sz="3600" dirty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소개</a:t>
            </a:r>
            <a:endParaRPr lang="en-US" altLang="ko-KR" sz="3600" dirty="0">
              <a:solidFill>
                <a:srgbClr val="7030A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72686" y="4467033"/>
            <a:ext cx="3229847" cy="2287326"/>
            <a:chOff x="8572686" y="4467033"/>
            <a:chExt cx="3229847" cy="22873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611" y="6079679"/>
              <a:ext cx="2882922" cy="5532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47" y="5533945"/>
              <a:ext cx="895396" cy="83824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703" y="4467033"/>
              <a:ext cx="1464762" cy="197685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686" y="5953066"/>
              <a:ext cx="683192" cy="80129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96908" y="5667272"/>
              <a:ext cx="940896" cy="87116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99983" y="5262284"/>
              <a:ext cx="945016" cy="1094044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3949" y="5646860"/>
              <a:ext cx="783516" cy="911984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5591" y="5667272"/>
              <a:ext cx="1157870" cy="862242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3641034" y="2642787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주요기능 </a:t>
            </a:r>
            <a:r>
              <a:rPr lang="ko-KR" altLang="en-US" sz="3600" dirty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기술 스택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397" y="3899626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 </a:t>
            </a:r>
            <a:r>
              <a:rPr lang="ko-KR" altLang="en-US" sz="3600" dirty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3600" dirty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팀원 소개</a:t>
            </a:r>
            <a:endParaRPr lang="en-US" altLang="ko-KR" sz="3600" dirty="0">
              <a:solidFill>
                <a:srgbClr val="EB4D4D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41034" y="5162800"/>
            <a:ext cx="68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 </a:t>
            </a:r>
            <a:r>
              <a:rPr lang="en-US" altLang="ko-KR" sz="3600" dirty="0" smtClean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&amp;</a:t>
            </a:r>
            <a:r>
              <a:rPr lang="ko-KR" altLang="en-US" sz="3600" dirty="0" smtClean="0">
                <a:solidFill>
                  <a:srgbClr val="7030A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3600" dirty="0" smtClean="0">
                <a:solidFill>
                  <a:srgbClr val="EB4D4D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</a:t>
            </a:r>
          </a:p>
        </p:txBody>
      </p:sp>
      <p:sp>
        <p:nvSpPr>
          <p:cNvPr id="34" name="물결 33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68575" y="568815"/>
            <a:ext cx="934871" cy="6771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순서</a:t>
            </a:r>
            <a:endParaRPr lang="ko-KR" altLang="en-US" sz="3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550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865257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2060080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 </a:t>
            </a:r>
            <a:r>
              <a:rPr lang="ko-KR" altLang="en-US" sz="72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팀원 소개</a:t>
            </a:r>
            <a:endParaRPr sz="72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249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942966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물결 9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4425" y="614981"/>
            <a:ext cx="15231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향후 일정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 flipV="1">
            <a:off x="1866791" y="3443406"/>
            <a:ext cx="8596544" cy="25313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타원 184"/>
          <p:cNvSpPr/>
          <p:nvPr/>
        </p:nvSpPr>
        <p:spPr>
          <a:xfrm>
            <a:off x="5174318" y="335478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6823152" y="336533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9C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8502629" y="3335851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C4D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10383455" y="335360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189" name="직선 연결선 188"/>
          <p:cNvCxnSpPr/>
          <p:nvPr/>
        </p:nvCxnSpPr>
        <p:spPr>
          <a:xfrm>
            <a:off x="5298961" y="1404913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6947795" y="3816858"/>
            <a:ext cx="0" cy="1732059"/>
          </a:xfrm>
          <a:prstGeom prst="line">
            <a:avLst/>
          </a:prstGeom>
          <a:ln w="12700">
            <a:solidFill>
              <a:srgbClr val="F9C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8627272" y="1418349"/>
            <a:ext cx="0" cy="1732059"/>
          </a:xfrm>
          <a:prstGeom prst="line">
            <a:avLst/>
          </a:prstGeom>
          <a:ln w="12700">
            <a:solidFill>
              <a:srgbClr val="C4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10508098" y="3772149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5233423" y="1286901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8561734" y="1300337"/>
            <a:ext cx="131076" cy="13107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6882257" y="5510684"/>
            <a:ext cx="131076" cy="13107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10442560" y="5458489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7" name="타원 196"/>
          <p:cNvSpPr/>
          <p:nvPr/>
        </p:nvSpPr>
        <p:spPr>
          <a:xfrm>
            <a:off x="6903032" y="3446690"/>
            <a:ext cx="89526" cy="89526"/>
          </a:xfrm>
          <a:prstGeom prst="ellipse">
            <a:avLst/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8582509" y="3420812"/>
            <a:ext cx="89526" cy="89526"/>
          </a:xfrm>
          <a:prstGeom prst="ellipse">
            <a:avLst/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10463335" y="3431346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5254198" y="343252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1" name="타원 210"/>
          <p:cNvSpPr/>
          <p:nvPr/>
        </p:nvSpPr>
        <p:spPr>
          <a:xfrm>
            <a:off x="1742148" y="3334153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cxnSp>
        <p:nvCxnSpPr>
          <p:cNvPr id="213" name="직선 연결선 212"/>
          <p:cNvCxnSpPr/>
          <p:nvPr/>
        </p:nvCxnSpPr>
        <p:spPr>
          <a:xfrm>
            <a:off x="1866791" y="1432835"/>
            <a:ext cx="0" cy="1732059"/>
          </a:xfrm>
          <a:prstGeom prst="line">
            <a:avLst/>
          </a:prstGeom>
          <a:ln w="12700">
            <a:solidFill>
              <a:srgbClr val="F59D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타원 213"/>
          <p:cNvSpPr/>
          <p:nvPr/>
        </p:nvSpPr>
        <p:spPr>
          <a:xfrm>
            <a:off x="1801253" y="1314823"/>
            <a:ext cx="131076" cy="13107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1822028" y="3411896"/>
            <a:ext cx="89526" cy="89526"/>
          </a:xfrm>
          <a:prstGeom prst="ellipse">
            <a:avLst/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2096229" y="1180306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3302107" y="3351468"/>
            <a:ext cx="249286" cy="249286"/>
          </a:xfrm>
          <a:prstGeom prst="ellipse">
            <a:avLst/>
          </a:prstGeom>
          <a:solidFill>
            <a:schemeClr val="bg1"/>
          </a:solidFill>
          <a:ln>
            <a:solidFill>
              <a:srgbClr val="8B9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3381987" y="3429211"/>
            <a:ext cx="89526" cy="8952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30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647801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영어일기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회원관리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613283" y="1180306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8911775" y="1180306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3</a:t>
            </a:r>
            <a:r>
              <a:rPr lang="ko-KR" altLang="en-US" sz="2000" b="1" spc="3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주차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3418703" y="3765170"/>
            <a:ext cx="0" cy="1732059"/>
          </a:xfrm>
          <a:prstGeom prst="line">
            <a:avLst/>
          </a:prstGeom>
          <a:ln w="12700">
            <a:solidFill>
              <a:srgbClr val="8B9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3353165" y="5451510"/>
            <a:ext cx="131076" cy="131076"/>
          </a:xfrm>
          <a:prstGeom prst="ellipse">
            <a:avLst/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251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8671290" y="1687971"/>
            <a:ext cx="2062515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</a:t>
            </a:r>
            <a:r>
              <a:rPr lang="ko-KR" altLang="en-US" sz="1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 및 최종점검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309972" y="5063604"/>
            <a:ext cx="1130604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최종 발표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8445583" y="4581629"/>
            <a:ext cx="2062515" cy="33457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플레이 스토어 배포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4691953" y="5001152"/>
            <a:ext cx="2255842" cy="397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테스트 코드 실행 및 </a:t>
            </a:r>
            <a:r>
              <a:rPr lang="en-US" altLang="ko-KR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QA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107910" y="1592215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추가 기능 개발 완료</a:t>
            </a:r>
            <a: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계정 설정 및 통계 기능</a:t>
            </a:r>
            <a:r>
              <a:rPr lang="en-US" altLang="ko-KR" sz="16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894831" y="4529275"/>
            <a:ext cx="1020195" cy="39702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</a:t>
            </a:r>
            <a:r>
              <a:rPr lang="ko-KR" altLang="en-US" sz="1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차 배포</a:t>
            </a:r>
            <a:endParaRPr sz="1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57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918064" y="4889584"/>
            <a:ext cx="2742632" cy="59212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 train </a:t>
            </a:r>
            <a:r>
              <a:rPr lang="ko-KR" altLang="en-US" sz="1800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완료 및 점검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59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865257"/>
            <a:chOff x="0" y="0"/>
            <a:chExt cx="12192000" cy="68652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4" b="535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22191" y="3692741"/>
            <a:ext cx="1611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명도균</a:t>
            </a:r>
            <a:endParaRPr lang="en-US" altLang="ko-KR" sz="2800" b="1" dirty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 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팀장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 </a:t>
            </a: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24" y="1769017"/>
            <a:ext cx="1461440" cy="16919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23" y="1706894"/>
            <a:ext cx="1134580" cy="17493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5" y="1764368"/>
            <a:ext cx="1453572" cy="16919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51500" y="3692741"/>
            <a:ext cx="1602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유진우</a:t>
            </a:r>
            <a:r>
              <a:rPr lang="ko-KR" altLang="en-US" b="1" dirty="0" smtClean="0">
                <a:solidFill>
                  <a:schemeClr val="accent6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chemeClr val="accent6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6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Git</a:t>
            </a: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Master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Design</a:t>
            </a:r>
            <a:endParaRPr lang="ko-KR" altLang="en-US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80180" y="3683217"/>
            <a:ext cx="1611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윤지해</a:t>
            </a:r>
            <a:r>
              <a:rPr lang="ko-KR" altLang="en-US" sz="2400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JIRA </a:t>
            </a:r>
            <a:r>
              <a:rPr lang="ko-KR" altLang="en-US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관리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4681" y="3683216"/>
            <a:ext cx="16080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8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신민호</a:t>
            </a:r>
            <a:r>
              <a:rPr lang="ko-KR" altLang="en-US" sz="2400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sz="2400" b="1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70C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회의록 관리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6142" y="3683215"/>
            <a:ext cx="1611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전의수</a:t>
            </a:r>
            <a:r>
              <a:rPr lang="ko-KR" altLang="en-US" b="1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Backend(AI)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Tech Leader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UCC </a:t>
            </a:r>
            <a:r>
              <a:rPr lang="ko-KR" altLang="en-US" dirty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제작</a:t>
            </a:r>
            <a:endParaRPr lang="en-US" altLang="ko-KR" dirty="0" smtClean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20100" y="3692741"/>
            <a:ext cx="17744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장수민</a:t>
            </a:r>
            <a:r>
              <a:rPr lang="ko-KR" altLang="en-US" b="1" dirty="0" smtClean="0">
                <a:solidFill>
                  <a:srgbClr val="41294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b="1" dirty="0" smtClean="0">
              <a:solidFill>
                <a:srgbClr val="41294A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endParaRPr lang="en-US" altLang="ko-KR" b="1" dirty="0">
              <a:solidFill>
                <a:schemeClr val="accent4">
                  <a:lumMod val="25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Backend(DB)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4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DevOps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27" y="2092136"/>
            <a:ext cx="1831848" cy="136413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86" y="1862073"/>
            <a:ext cx="1294306" cy="15404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82" y="1966254"/>
            <a:ext cx="1609298" cy="1490020"/>
          </a:xfrm>
          <a:prstGeom prst="rect">
            <a:avLst/>
          </a:prstGeom>
        </p:spPr>
      </p:pic>
      <p:sp>
        <p:nvSpPr>
          <p:cNvPr id="28" name="물결 27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74424" y="614981"/>
            <a:ext cx="152317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팀원 소개</a:t>
            </a:r>
            <a:endParaRPr lang="ko-KR" altLang="en-US" sz="3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5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0" t="293" r="19676" b="772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물결 4"/>
          <p:cNvSpPr/>
          <p:nvPr/>
        </p:nvSpPr>
        <p:spPr>
          <a:xfrm>
            <a:off x="2551522" y="2245936"/>
            <a:ext cx="7088956" cy="2366128"/>
          </a:xfrm>
          <a:prstGeom prst="wave">
            <a:avLst/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3D8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1503" y="2828838"/>
            <a:ext cx="438899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감사합니다</a:t>
            </a:r>
            <a:r>
              <a:rPr lang="en-US" altLang="ko-KR" sz="72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</a:t>
            </a:r>
            <a:endParaRPr lang="ko-KR" altLang="en-US" sz="72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581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6637" y="2107214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sz="7200" dirty="0">
              <a:solidFill>
                <a:srgbClr val="00206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895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11540" y="5105148"/>
            <a:ext cx="2469015" cy="1579425"/>
            <a:chOff x="9984540" y="5235323"/>
            <a:chExt cx="2469015" cy="157942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6932" flipH="1">
              <a:off x="11497448" y="5759696"/>
              <a:ext cx="956107" cy="6540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9408">
              <a:off x="9984540" y="6024951"/>
              <a:ext cx="947757" cy="78979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823" y="5235323"/>
              <a:ext cx="1697841" cy="1571999"/>
            </a:xfrm>
            <a:prstGeom prst="rect">
              <a:avLst/>
            </a:prstGeom>
          </p:spPr>
        </p:pic>
      </p:grpSp>
      <p:sp>
        <p:nvSpPr>
          <p:cNvPr id="93" name="물결 92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64994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 배경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29" y="1257468"/>
            <a:ext cx="7084342" cy="459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3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11540" y="5105148"/>
            <a:ext cx="2469015" cy="1579425"/>
            <a:chOff x="9984540" y="5235323"/>
            <a:chExt cx="2469015" cy="157942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6932" flipH="1">
              <a:off x="11497448" y="5759696"/>
              <a:ext cx="956107" cy="6540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9408">
              <a:off x="9984540" y="6024951"/>
              <a:ext cx="947757" cy="78979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823" y="5235323"/>
              <a:ext cx="1697841" cy="1571999"/>
            </a:xfrm>
            <a:prstGeom prst="rect">
              <a:avLst/>
            </a:prstGeom>
          </p:spPr>
        </p:pic>
      </p:grpSp>
      <p:sp>
        <p:nvSpPr>
          <p:cNvPr id="93" name="물결 92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64994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 배경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3" y="1393654"/>
            <a:ext cx="8791575" cy="7048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29" y="2288811"/>
            <a:ext cx="3325696" cy="3325696"/>
          </a:xfrm>
          <a:prstGeom prst="rect">
            <a:avLst/>
          </a:prstGeom>
        </p:spPr>
      </p:pic>
      <p:pic>
        <p:nvPicPr>
          <p:cNvPr id="1026" name="Picture 2" descr="아이 영어교육, 언제부터 시작 해야할까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00" y="2539353"/>
            <a:ext cx="3766148" cy="282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83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0"/>
            <a:ext cx="12192000" cy="6869894"/>
            <a:chOff x="0" y="0"/>
            <a:chExt cx="12192000" cy="68698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9762" r="3444" b="6141"/>
            <a:stretch/>
          </p:blipFill>
          <p:spPr>
            <a:xfrm>
              <a:off x="0" y="0"/>
              <a:ext cx="12192000" cy="6865257"/>
            </a:xfrm>
            <a:prstGeom prst="rect">
              <a:avLst/>
            </a:prstGeom>
            <a:noFill/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9894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11540" y="5105148"/>
            <a:ext cx="2469015" cy="1579425"/>
            <a:chOff x="9984540" y="5235323"/>
            <a:chExt cx="2469015" cy="157942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6932" flipH="1">
              <a:off x="11497448" y="5759696"/>
              <a:ext cx="956107" cy="6540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9408">
              <a:off x="9984540" y="6024951"/>
              <a:ext cx="947757" cy="78979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823" y="5235323"/>
              <a:ext cx="1697841" cy="1571999"/>
            </a:xfrm>
            <a:prstGeom prst="rect">
              <a:avLst/>
            </a:prstGeom>
          </p:spPr>
        </p:pic>
      </p:grpSp>
      <p:sp>
        <p:nvSpPr>
          <p:cNvPr id="13" name="물결 12"/>
          <p:cNvSpPr/>
          <p:nvPr/>
        </p:nvSpPr>
        <p:spPr>
          <a:xfrm>
            <a:off x="228616" y="544830"/>
            <a:ext cx="1614786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64994" y="645758"/>
            <a:ext cx="134203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 배경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861" y="1784142"/>
            <a:ext cx="3357808" cy="31070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4" y="1761616"/>
            <a:ext cx="3107035" cy="3107035"/>
          </a:xfrm>
          <a:prstGeom prst="rect">
            <a:avLst/>
          </a:prstGeom>
        </p:spPr>
      </p:pic>
      <p:sp>
        <p:nvSpPr>
          <p:cNvPr id="14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558888" y="5245862"/>
            <a:ext cx="9230328" cy="64528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영어를 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‘</a:t>
            </a:r>
            <a:r>
              <a:rPr lang="ko-KR" altLang="en-US" sz="3200" b="1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소통의 수단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’</a:t>
            </a:r>
            <a:r>
              <a:rPr lang="ko-KR" altLang="en-US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 아니라 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‘</a:t>
            </a:r>
            <a:r>
              <a:rPr lang="ko-KR" altLang="en-US" sz="3200" b="1" dirty="0" smtClean="0">
                <a:solidFill>
                  <a:srgbClr val="00B0F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학습 과목</a:t>
            </a:r>
            <a:r>
              <a:rPr lang="en-US" altLang="ko-KR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’</a:t>
            </a:r>
            <a:r>
              <a:rPr lang="ko-KR" altLang="en-US" sz="32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으로 인식</a:t>
            </a:r>
            <a:endParaRPr sz="32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4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57" y="5306190"/>
            <a:ext cx="1415883" cy="1551810"/>
          </a:xfrm>
          <a:prstGeom prst="rect">
            <a:avLst/>
          </a:prstGeom>
        </p:spPr>
      </p:pic>
      <p:sp>
        <p:nvSpPr>
          <p:cNvPr id="12" name="물결 11"/>
          <p:cNvSpPr/>
          <p:nvPr/>
        </p:nvSpPr>
        <p:spPr>
          <a:xfrm>
            <a:off x="228615" y="544830"/>
            <a:ext cx="1854269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5258" y="665648"/>
            <a:ext cx="1880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886060" y="4424643"/>
            <a:ext cx="1666443" cy="63203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일상성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9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614220" y="5912943"/>
            <a:ext cx="6017342" cy="44827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그림일기 활용 수업이 어휘 습득에 미치는 영향 </a:t>
            </a:r>
            <a:r>
              <a:rPr lang="en-US" altLang="ko-KR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– </a:t>
            </a:r>
            <a:r>
              <a:rPr lang="ko-KR" altLang="en-US" sz="1600" b="1" dirty="0" err="1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오혜주</a:t>
            </a:r>
            <a:r>
              <a:rPr lang="en-US" altLang="ko-KR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(2016) </a:t>
            </a:r>
            <a:r>
              <a:rPr lang="ko-KR" altLang="en-US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참고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0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3405576" y="4348913"/>
            <a:ext cx="2340857" cy="7719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이미지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2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5457646" y="2753799"/>
            <a:ext cx="1530506" cy="8593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9600" b="1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+</a:t>
            </a:r>
            <a:endParaRPr sz="9600" dirty="0">
              <a:solidFill>
                <a:srgbClr val="FF0000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3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7785499" y="4346083"/>
            <a:ext cx="1571528" cy="64356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  <a:endParaRPr sz="5400" dirty="0">
              <a:solidFill>
                <a:srgbClr val="F53D8C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026" name="Picture 2" descr="How to choose between rule-based AI and machine learning – TechTal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1430000"/>
            <a:ext cx="550512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060" y="2090852"/>
            <a:ext cx="3487048" cy="2004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589" y="2121690"/>
            <a:ext cx="3395349" cy="19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1"/>
            <a:ext cx="12192001" cy="6885476"/>
            <a:chOff x="0" y="1"/>
            <a:chExt cx="12192001" cy="68854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6" t="23476" b="7901"/>
            <a:stretch/>
          </p:blipFill>
          <p:spPr>
            <a:xfrm>
              <a:off x="1" y="1"/>
              <a:ext cx="12192000" cy="6885476"/>
            </a:xfrm>
            <a:prstGeom prst="rect">
              <a:avLst/>
            </a:prstGeom>
            <a:effectLst/>
          </p:spPr>
        </p:pic>
        <p:sp>
          <p:nvSpPr>
            <p:cNvPr id="6" name="직사각형 5"/>
            <p:cNvSpPr/>
            <p:nvPr/>
          </p:nvSpPr>
          <p:spPr>
            <a:xfrm>
              <a:off x="0" y="7257"/>
              <a:ext cx="12192000" cy="68580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13118" y="461938"/>
              <a:ext cx="11193107" cy="5957912"/>
            </a:xfrm>
            <a:prstGeom prst="roundRect">
              <a:avLst>
                <a:gd name="adj" fmla="val 3790"/>
              </a:avLst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58" y="4767238"/>
            <a:ext cx="1907627" cy="2090762"/>
          </a:xfrm>
          <a:prstGeom prst="rect">
            <a:avLst/>
          </a:prstGeom>
        </p:spPr>
      </p:pic>
      <p:sp>
        <p:nvSpPr>
          <p:cNvPr id="12" name="물결 11"/>
          <p:cNvSpPr/>
          <p:nvPr/>
        </p:nvSpPr>
        <p:spPr>
          <a:xfrm>
            <a:off x="228615" y="544830"/>
            <a:ext cx="1854269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EB4D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5258" y="665648"/>
            <a:ext cx="1880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프로젝트 소개</a:t>
            </a:r>
            <a:endParaRPr lang="ko-KR" altLang="en-US" sz="2800" spc="-15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73197" y="200804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사진 일기를 통한 </a:t>
            </a:r>
            <a:r>
              <a:rPr lang="en-US" altLang="ko-KR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/>
            </a:r>
            <a:br>
              <a:rPr lang="en-US" altLang="ko-KR" sz="36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</a:br>
            <a:r>
              <a:rPr lang="ko-KR" altLang="en-US" sz="3600" dirty="0" smtClean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학습 앱</a:t>
            </a:r>
            <a:endParaRPr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64" y="2370244"/>
            <a:ext cx="633205" cy="72527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742" y="2379918"/>
            <a:ext cx="633205" cy="72527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18" y="3585893"/>
            <a:ext cx="865780" cy="118134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932" y="3580838"/>
            <a:ext cx="314553" cy="11864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67" y="3560448"/>
            <a:ext cx="878928" cy="119651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33" y="3572080"/>
            <a:ext cx="914328" cy="117325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43" y="3550201"/>
            <a:ext cx="810151" cy="116920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642" y="3580838"/>
            <a:ext cx="873871" cy="116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83400"/>
            <a:chOff x="0" y="0"/>
            <a:chExt cx="12192000" cy="68834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2" b="9551"/>
            <a:stretch/>
          </p:blipFill>
          <p:spPr>
            <a:xfrm>
              <a:off x="0" y="0"/>
              <a:ext cx="12192000" cy="68834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0"/>
              <a:ext cx="12192000" cy="6883400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2060080"/>
            <a:ext cx="12192000" cy="307011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1497473" y="2917432"/>
            <a:ext cx="9230328" cy="14496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주요 기능 </a:t>
            </a:r>
            <a:r>
              <a:rPr lang="ko-KR" altLang="en-US" sz="7200" dirty="0" smtClean="0">
                <a:solidFill>
                  <a:srgbClr val="F53D8C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및</a:t>
            </a:r>
            <a:r>
              <a:rPr lang="ko-KR" altLang="en-US" sz="72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기술 스택</a:t>
            </a:r>
            <a:endParaRPr sz="72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677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</TotalTime>
  <Words>1026</Words>
  <Application>Microsoft Office PowerPoint</Application>
  <PresentationFormat>와이드스크린</PresentationFormat>
  <Paragraphs>302</Paragraphs>
  <Slides>23</Slides>
  <Notes>23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1훈핑크풍차 Regular</vt:lpstr>
      <vt:lpstr>맑은 고딕</vt:lpstr>
      <vt:lpstr>Arial</vt:lpstr>
      <vt:lpstr>Wingdings</vt:lpstr>
      <vt:lpstr>Office 테마</vt:lpstr>
      <vt:lpstr>디자인 사용자 지정</vt:lpstr>
      <vt:lpstr>B105</vt:lpstr>
      <vt:lpstr>PowerPoint 프레젠테이션</vt:lpstr>
      <vt:lpstr>프로젝트 소개</vt:lpstr>
      <vt:lpstr>PowerPoint 프레젠테이션</vt:lpstr>
      <vt:lpstr>PowerPoint 프레젠테이션</vt:lpstr>
      <vt:lpstr>영어를 ‘소통의 수단’이 아니라 ‘학습 과목’으로 인식</vt:lpstr>
      <vt:lpstr>일상성</vt:lpstr>
      <vt:lpstr>사진 일기를 통한  영어 학습 앱</vt:lpstr>
      <vt:lpstr>주요 기능 및 기술 스택</vt:lpstr>
      <vt:lpstr>PowerPoint 프레젠테이션</vt:lpstr>
      <vt:lpstr>PowerPoint 프레젠테이션</vt:lpstr>
      <vt:lpstr>Image Captioning 단어 추천</vt:lpstr>
      <vt:lpstr>Grammar and Spelling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향후 일정 및 팀원 소개</vt:lpstr>
      <vt:lpstr>주요기능 개발 완료 (영어일기, 단어장, 회원관리)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97</cp:revision>
  <dcterms:created xsi:type="dcterms:W3CDTF">2021-03-18T05:15:17Z</dcterms:created>
  <dcterms:modified xsi:type="dcterms:W3CDTF">2021-03-19T05:22:49Z</dcterms:modified>
</cp:coreProperties>
</file>